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BBF59B8_607F2A64.xml" ContentType="application/vnd.ms-powerpoint.comments+xml"/>
  <Override PartName="/ppt/notesSlides/notesSlide18.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9.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275D_92CE42DF.xml" ContentType="application/vnd.ms-powerpoint.comments+xml"/>
  <Override PartName="/ppt/notesSlides/notesSlide28.xml" ContentType="application/vnd.openxmlformats-officedocument.presentationml.notesSlide+xml"/>
  <Override PartName="/ppt/comments/modernComment_7BBF59BF_0.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E9E_B021CD24.xml" ContentType="application/vnd.ms-powerpoint.comments+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7BBF5B28_AC754833.xml" ContentType="application/vnd.ms-powerpoint.comments+xml"/>
  <Override PartName="/ppt/tags/tag49.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3" r:id="rId7"/>
    <p:sldMasterId id="2147483766" r:id="rId8"/>
    <p:sldMasterId id="2147483794" r:id="rId9"/>
  </p:sldMasterIdLst>
  <p:notesMasterIdLst>
    <p:notesMasterId r:id="rId141"/>
  </p:notesMasterIdLst>
  <p:sldIdLst>
    <p:sldId id="2076136518" r:id="rId10"/>
    <p:sldId id="2076138301" r:id="rId11"/>
    <p:sldId id="2076138303" r:id="rId12"/>
    <p:sldId id="2076138304" r:id="rId13"/>
    <p:sldId id="2145705728" r:id="rId14"/>
    <p:sldId id="2076137318" r:id="rId15"/>
    <p:sldId id="2145705730" r:id="rId16"/>
    <p:sldId id="2076137798" r:id="rId17"/>
    <p:sldId id="2076137319" r:id="rId18"/>
    <p:sldId id="2076137321" r:id="rId19"/>
    <p:sldId id="2076137322" r:id="rId20"/>
    <p:sldId id="2076138288" r:id="rId21"/>
    <p:sldId id="2076137324" r:id="rId22"/>
    <p:sldId id="2076137325" r:id="rId23"/>
    <p:sldId id="2076138289" r:id="rId24"/>
    <p:sldId id="2076137327" r:id="rId25"/>
    <p:sldId id="2076138290" r:id="rId26"/>
    <p:sldId id="2076138291" r:id="rId27"/>
    <p:sldId id="2076137320" r:id="rId28"/>
    <p:sldId id="10035" r:id="rId29"/>
    <p:sldId id="2076137330" r:id="rId30"/>
    <p:sldId id="2076137333" r:id="rId31"/>
    <p:sldId id="2076137267" r:id="rId32"/>
    <p:sldId id="10048" r:id="rId33"/>
    <p:sldId id="2076137309" r:id="rId34"/>
    <p:sldId id="2076137758" r:id="rId35"/>
    <p:sldId id="2076137785" r:id="rId36"/>
    <p:sldId id="2076137786" r:id="rId37"/>
    <p:sldId id="2076137816" r:id="rId38"/>
    <p:sldId id="2076138293" r:id="rId39"/>
    <p:sldId id="10057" r:id="rId40"/>
    <p:sldId id="10058" r:id="rId41"/>
    <p:sldId id="2076138294" r:id="rId42"/>
    <p:sldId id="10244" r:id="rId43"/>
    <p:sldId id="10246" r:id="rId44"/>
    <p:sldId id="2076137815" r:id="rId45"/>
    <p:sldId id="2076138298" r:id="rId46"/>
    <p:sldId id="2076138299" r:id="rId47"/>
    <p:sldId id="2076138300" r:id="rId48"/>
    <p:sldId id="1370" r:id="rId49"/>
    <p:sldId id="1841" r:id="rId50"/>
    <p:sldId id="2147470476" r:id="rId51"/>
    <p:sldId id="2076137912" r:id="rId52"/>
    <p:sldId id="2076137314" r:id="rId53"/>
    <p:sldId id="11931" r:id="rId54"/>
    <p:sldId id="2076137329" r:id="rId55"/>
    <p:sldId id="11933" r:id="rId56"/>
    <p:sldId id="10038" r:id="rId57"/>
    <p:sldId id="11916" r:id="rId58"/>
    <p:sldId id="2076138287" r:id="rId59"/>
    <p:sldId id="4395" r:id="rId60"/>
    <p:sldId id="11917" r:id="rId61"/>
    <p:sldId id="2076138286" r:id="rId62"/>
    <p:sldId id="2076137313" r:id="rId63"/>
    <p:sldId id="2449" r:id="rId64"/>
    <p:sldId id="2076138272" r:id="rId65"/>
    <p:sldId id="2076137913" r:id="rId66"/>
    <p:sldId id="10050" r:id="rId67"/>
    <p:sldId id="10077" r:id="rId68"/>
    <p:sldId id="2076137919" r:id="rId69"/>
    <p:sldId id="2076137914" r:id="rId70"/>
    <p:sldId id="2452" r:id="rId71"/>
    <p:sldId id="330" r:id="rId72"/>
    <p:sldId id="2076137916" r:id="rId73"/>
    <p:sldId id="261" r:id="rId74"/>
    <p:sldId id="262" r:id="rId75"/>
    <p:sldId id="263" r:id="rId76"/>
    <p:sldId id="2076137917" r:id="rId77"/>
    <p:sldId id="2076137920" r:id="rId78"/>
    <p:sldId id="2076137921" r:id="rId79"/>
    <p:sldId id="334" r:id="rId80"/>
    <p:sldId id="2076137918" r:id="rId81"/>
    <p:sldId id="273" r:id="rId82"/>
    <p:sldId id="2076138281" r:id="rId83"/>
    <p:sldId id="2076138273" r:id="rId84"/>
    <p:sldId id="2076138274" r:id="rId85"/>
    <p:sldId id="2076137922" r:id="rId86"/>
    <p:sldId id="11934" r:id="rId87"/>
    <p:sldId id="1387" r:id="rId88"/>
    <p:sldId id="2076138265" r:id="rId89"/>
    <p:sldId id="2076138275" r:id="rId90"/>
    <p:sldId id="258" r:id="rId91"/>
    <p:sldId id="2076137923" r:id="rId92"/>
    <p:sldId id="2076137328" r:id="rId93"/>
    <p:sldId id="2076138277" r:id="rId94"/>
    <p:sldId id="11915" r:id="rId95"/>
    <p:sldId id="2076137924" r:id="rId96"/>
    <p:sldId id="2076138279" r:id="rId97"/>
    <p:sldId id="2076137929" r:id="rId98"/>
    <p:sldId id="2076137742" r:id="rId99"/>
    <p:sldId id="2076137788" r:id="rId100"/>
    <p:sldId id="2076138283" r:id="rId101"/>
    <p:sldId id="2076137743" r:id="rId102"/>
    <p:sldId id="2076137744" r:id="rId103"/>
    <p:sldId id="2076137745" r:id="rId104"/>
    <p:sldId id="2076137746" r:id="rId105"/>
    <p:sldId id="2076137747" r:id="rId106"/>
    <p:sldId id="2076137748" r:id="rId107"/>
    <p:sldId id="2076137749" r:id="rId108"/>
    <p:sldId id="2076137789" r:id="rId109"/>
    <p:sldId id="2076137750" r:id="rId110"/>
    <p:sldId id="2076137752" r:id="rId111"/>
    <p:sldId id="2076137790" r:id="rId112"/>
    <p:sldId id="2076137753" r:id="rId113"/>
    <p:sldId id="2076137823" r:id="rId114"/>
    <p:sldId id="2076137754" r:id="rId115"/>
    <p:sldId id="2076137773" r:id="rId116"/>
    <p:sldId id="2076137925" r:id="rId117"/>
    <p:sldId id="10650" r:id="rId118"/>
    <p:sldId id="257" r:id="rId119"/>
    <p:sldId id="2076137266" r:id="rId120"/>
    <p:sldId id="2076137726" r:id="rId121"/>
    <p:sldId id="2076137722" r:id="rId122"/>
    <p:sldId id="2076137725" r:id="rId123"/>
    <p:sldId id="2076137926" r:id="rId124"/>
    <p:sldId id="2076138282" r:id="rId125"/>
    <p:sldId id="266" r:id="rId126"/>
    <p:sldId id="267" r:id="rId127"/>
    <p:sldId id="9980" r:id="rId128"/>
    <p:sldId id="2076138284" r:id="rId129"/>
    <p:sldId id="268" r:id="rId130"/>
    <p:sldId id="271" r:id="rId131"/>
    <p:sldId id="274" r:id="rId132"/>
    <p:sldId id="2451" r:id="rId133"/>
    <p:sldId id="2076137930" r:id="rId134"/>
    <p:sldId id="2076138280" r:id="rId135"/>
    <p:sldId id="2076138270" r:id="rId136"/>
    <p:sldId id="2076138208" r:id="rId137"/>
    <p:sldId id="2076138271" r:id="rId138"/>
    <p:sldId id="2076138225" r:id="rId139"/>
    <p:sldId id="2076138226"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6518"/>
            <p14:sldId id="2076138301"/>
            <p14:sldId id="2076138303"/>
            <p14:sldId id="2076138304"/>
            <p14:sldId id="2145705728"/>
            <p14:sldId id="2076137318"/>
            <p14:sldId id="2145705730"/>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1370"/>
            <p14:sldId id="1841"/>
            <p14:sldId id="2147470476"/>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00206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86982" autoAdjust="0"/>
  </p:normalViewPr>
  <p:slideViewPr>
    <p:cSldViewPr snapToGrid="0">
      <p:cViewPr varScale="1">
        <p:scale>
          <a:sx n="134" d="100"/>
          <a:sy n="134" d="100"/>
        </p:scale>
        <p:origin x="184" y="100"/>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openxmlformats.org/officeDocument/2006/relationships/slide" Target="slides/slide115.xml"/><Relationship Id="rId129" Type="http://schemas.openxmlformats.org/officeDocument/2006/relationships/slide" Target="slides/slide120.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32" Type="http://schemas.openxmlformats.org/officeDocument/2006/relationships/slide" Target="slides/slide123.xml"/><Relationship Id="rId140" Type="http://schemas.openxmlformats.org/officeDocument/2006/relationships/slide" Target="slides/slide131.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presProps" Target="presProps.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147.svg"/><Relationship Id="rId16" Type="http://schemas.openxmlformats.org/officeDocument/2006/relationships/image" Target="../media/image161.svg"/><Relationship Id="rId1" Type="http://schemas.openxmlformats.org/officeDocument/2006/relationships/image" Target="../media/image146.png"/><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147.svg"/><Relationship Id="rId16" Type="http://schemas.openxmlformats.org/officeDocument/2006/relationships/image" Target="../media/image161.svg"/><Relationship Id="rId1" Type="http://schemas.openxmlformats.org/officeDocument/2006/relationships/image" Target="../media/image146.png"/><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194565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1/18/2022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45</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training takes place across three spaces</a:t>
            </a:r>
          </a:p>
          <a:p>
            <a:endParaRPr lang="en-US" dirty="0"/>
          </a:p>
          <a:p>
            <a:r>
              <a:rPr lang="en-US" dirty="0"/>
              <a:t>The main call, where we are now, as well as small group channels for collaborative activities.</a:t>
            </a:r>
          </a:p>
          <a:p>
            <a:endParaRPr lang="en-US" dirty="0"/>
          </a:p>
          <a:p>
            <a:r>
              <a:rPr lang="en-US" dirty="0"/>
              <a:t>Hands on labs are also provided during this training, it is recommended that you remain in your table group calls when working on labs in case you have questions or run into difficulties.</a:t>
            </a:r>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098749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51</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54</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loads are limited to rows smaller than 1 MB. It cannot be used to load to VARCHR(MAX), NVARCHAR(MAX), or VARBINARY(MAX).</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“Error converting data type VARCHAR to DECIMAL” –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null decimal column – uncheck “Use type default”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63</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training takes place across three spaces</a:t>
            </a:r>
          </a:p>
          <a:p>
            <a:endParaRPr lang="en-US" dirty="0"/>
          </a:p>
          <a:p>
            <a:r>
              <a:rPr lang="en-US" dirty="0"/>
              <a:t>The main call, where we are now, as well as small group channels for collaborative activities.</a:t>
            </a:r>
          </a:p>
          <a:p>
            <a:endParaRPr lang="en-US" dirty="0"/>
          </a:p>
          <a:p>
            <a:r>
              <a:rPr lang="en-US" dirty="0"/>
              <a:t>Hands on labs are also provided during this training, it is recommended that you remain in your table group calls when working on labs in case you have questions or run into difficulties.</a:t>
            </a:r>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094725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64</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71</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72</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1/18/2022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1/18/2022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86</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95</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104</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105</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Synapse studio provides a unified workspace for your data prep, data management, data warehousing, big data, and AI tasks. The highly visual, code-free interface works for everyone. Here, data engineers can manage data pipelines, database administrators can automate query optimization, and data scientists can build proofs of concept in minutes.</a:t>
            </a:r>
          </a:p>
          <a:p>
            <a:endParaRPr lang="en-US" dirty="0"/>
          </a:p>
          <a:p>
            <a:r>
              <a:rPr lang="en-US" dirty="0"/>
              <a:t>Synapse Studio is the web-native experience that ties everything together in one location so you can do every task you need to build a complete solution.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12:33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78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1/18/2022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https://www.menti.com/ptmheqr6n3</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6</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7</a:t>
            </a:fld>
            <a:endParaRPr lang="en-US" dirty="0"/>
          </a:p>
        </p:txBody>
      </p:sp>
    </p:spTree>
    <p:extLst>
      <p:ext uri="{BB962C8B-B14F-4D97-AF65-F5344CB8AC3E}">
        <p14:creationId xmlns:p14="http://schemas.microsoft.com/office/powerpoint/2010/main" val="400918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27.jpe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6.xml"/><Relationship Id="rId4" Type="http://schemas.openxmlformats.org/officeDocument/2006/relationships/image" Target="../media/image41.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33726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707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94083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556271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9831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08634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8868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8665209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402346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4738664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979730112"/>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2262763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4382226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46905709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02792658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8309553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02886257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50952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656966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493282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43322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388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760729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6560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4425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340398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99564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7818303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32748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58525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001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6620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9534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82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911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7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499006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394908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0432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58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11291268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70006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2927959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732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3053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71410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7947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20783886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3047300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8828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53845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01515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43908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65633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13834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2876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093662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669753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1297867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3789812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5345942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6802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1778378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839438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2235974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27498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4659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97726850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4917360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2533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73191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04803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4886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55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73875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53510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8690105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7786423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2241644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8155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07846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605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063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62549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93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29023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97521165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716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30150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908826159"/>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17377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855362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45992557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60893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0731543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153377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9065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64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697588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98246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214144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1524971"/>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04983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424916845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2736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2553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3225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744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4276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5881782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9697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316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53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7223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63070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01344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429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43473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4282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778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096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3028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35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6537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180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23908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42956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66812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037362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40431440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54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84374056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1268916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image" Target="../media/image1.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image" Target="../media/image21.emf"/><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theme" Target="../theme/theme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image" Target="../media/image22.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55" Type="http://schemas.openxmlformats.org/officeDocument/2006/relationships/slideLayout" Target="../slideLayouts/slideLayout184.xml"/><Relationship Id="rId63" Type="http://schemas.openxmlformats.org/officeDocument/2006/relationships/slideLayout" Target="../slideLayouts/slideLayout192.xml"/><Relationship Id="rId68" Type="http://schemas.openxmlformats.org/officeDocument/2006/relationships/slideLayout" Target="../slideLayouts/slideLayout197.xml"/><Relationship Id="rId76" Type="http://schemas.openxmlformats.org/officeDocument/2006/relationships/theme" Target="../theme/theme6.xml"/><Relationship Id="rId7" Type="http://schemas.openxmlformats.org/officeDocument/2006/relationships/slideLayout" Target="../slideLayouts/slideLayout136.xml"/><Relationship Id="rId71" Type="http://schemas.openxmlformats.org/officeDocument/2006/relationships/slideLayout" Target="../slideLayouts/slideLayout200.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slideLayout" Target="../slideLayouts/slideLayout182.xml"/><Relationship Id="rId58" Type="http://schemas.openxmlformats.org/officeDocument/2006/relationships/slideLayout" Target="../slideLayouts/slideLayout187.xml"/><Relationship Id="rId66" Type="http://schemas.openxmlformats.org/officeDocument/2006/relationships/slideLayout" Target="../slideLayouts/slideLayout195.xml"/><Relationship Id="rId74" Type="http://schemas.openxmlformats.org/officeDocument/2006/relationships/slideLayout" Target="../slideLayouts/slideLayout20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57" Type="http://schemas.openxmlformats.org/officeDocument/2006/relationships/slideLayout" Target="../slideLayouts/slideLayout186.xml"/><Relationship Id="rId61" Type="http://schemas.openxmlformats.org/officeDocument/2006/relationships/slideLayout" Target="../slideLayouts/slideLayout190.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60" Type="http://schemas.openxmlformats.org/officeDocument/2006/relationships/slideLayout" Target="../slideLayouts/slideLayout189.xml"/><Relationship Id="rId65" Type="http://schemas.openxmlformats.org/officeDocument/2006/relationships/slideLayout" Target="../slideLayouts/slideLayout194.xml"/><Relationship Id="rId73" Type="http://schemas.openxmlformats.org/officeDocument/2006/relationships/slideLayout" Target="../slideLayouts/slideLayout202.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56" Type="http://schemas.openxmlformats.org/officeDocument/2006/relationships/slideLayout" Target="../slideLayouts/slideLayout185.xml"/><Relationship Id="rId64" Type="http://schemas.openxmlformats.org/officeDocument/2006/relationships/slideLayout" Target="../slideLayouts/slideLayout193.xml"/><Relationship Id="rId69" Type="http://schemas.openxmlformats.org/officeDocument/2006/relationships/slideLayout" Target="../slideLayouts/slideLayout198.xml"/><Relationship Id="rId77" Type="http://schemas.openxmlformats.org/officeDocument/2006/relationships/image" Target="../media/image5.emf"/><Relationship Id="rId8" Type="http://schemas.openxmlformats.org/officeDocument/2006/relationships/slideLayout" Target="../slideLayouts/slideLayout137.xml"/><Relationship Id="rId51" Type="http://schemas.openxmlformats.org/officeDocument/2006/relationships/slideLayout" Target="../slideLayouts/slideLayout180.xml"/><Relationship Id="rId72" Type="http://schemas.openxmlformats.org/officeDocument/2006/relationships/slideLayout" Target="../slideLayouts/slideLayout201.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59" Type="http://schemas.openxmlformats.org/officeDocument/2006/relationships/slideLayout" Target="../slideLayouts/slideLayout188.xml"/><Relationship Id="rId67" Type="http://schemas.openxmlformats.org/officeDocument/2006/relationships/slideLayout" Target="../slideLayouts/slideLayout196.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slideLayout" Target="../slideLayouts/slideLayout183.xml"/><Relationship Id="rId62" Type="http://schemas.openxmlformats.org/officeDocument/2006/relationships/slideLayout" Target="../slideLayouts/slideLayout191.xml"/><Relationship Id="rId70" Type="http://schemas.openxmlformats.org/officeDocument/2006/relationships/slideLayout" Target="../slideLayouts/slideLayout199.xml"/><Relationship Id="rId75" Type="http://schemas.openxmlformats.org/officeDocument/2006/relationships/slideLayout" Target="../slideLayouts/slideLayout204.xml"/><Relationship Id="rId1" Type="http://schemas.openxmlformats.org/officeDocument/2006/relationships/slideLayout" Target="../slideLayouts/slideLayout130.xml"/><Relationship Id="rId6"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056870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21843945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0920963"/>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 id="2147483837" r:id="rId43"/>
    <p:sldLayoutId id="2147483838" r:id="rId44"/>
    <p:sldLayoutId id="2147483839" r:id="rId45"/>
    <p:sldLayoutId id="2147483840" r:id="rId46"/>
    <p:sldLayoutId id="2147483841" r:id="rId47"/>
    <p:sldLayoutId id="2147483842" r:id="rId48"/>
    <p:sldLayoutId id="2147483843" r:id="rId49"/>
    <p:sldLayoutId id="2147483844" r:id="rId50"/>
    <p:sldLayoutId id="2147483845" r:id="rId51"/>
    <p:sldLayoutId id="2147483846" r:id="rId52"/>
    <p:sldLayoutId id="2147483847" r:id="rId53"/>
    <p:sldLayoutId id="2147483848" r:id="rId54"/>
    <p:sldLayoutId id="2147483849" r:id="rId55"/>
    <p:sldLayoutId id="2147483850" r:id="rId56"/>
    <p:sldLayoutId id="2147483851" r:id="rId57"/>
    <p:sldLayoutId id="2147483852" r:id="rId58"/>
    <p:sldLayoutId id="2147483853" r:id="rId59"/>
    <p:sldLayoutId id="2147483854" r:id="rId60"/>
    <p:sldLayoutId id="2147483855" r:id="rId61"/>
    <p:sldLayoutId id="2147483856" r:id="rId62"/>
    <p:sldLayoutId id="2147483857" r:id="rId63"/>
    <p:sldLayoutId id="2147483858" r:id="rId64"/>
    <p:sldLayoutId id="2147483859" r:id="rId65"/>
    <p:sldLayoutId id="2147483860" r:id="rId66"/>
    <p:sldLayoutId id="2147483861" r:id="rId67"/>
    <p:sldLayoutId id="2147483862" r:id="rId68"/>
    <p:sldLayoutId id="2147483863" r:id="rId69"/>
    <p:sldLayoutId id="2147483864" r:id="rId70"/>
    <p:sldLayoutId id="2147483865" r:id="rId71"/>
    <p:sldLayoutId id="2147483866" r:id="rId72"/>
    <p:sldLayoutId id="2147483867" r:id="rId73"/>
    <p:sldLayoutId id="2147483868" r:id="rId74"/>
    <p:sldLayoutId id="2147483869"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10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196.jpe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6.xml"/><Relationship Id="rId1" Type="http://schemas.openxmlformats.org/officeDocument/2006/relationships/slideLayout" Target="../slideLayouts/slideLayout66.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214.png"/><Relationship Id="rId21" Type="http://schemas.openxmlformats.org/officeDocument/2006/relationships/image" Target="../media/image217.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213.png"/><Relationship Id="rId16" Type="http://schemas.openxmlformats.org/officeDocument/2006/relationships/diagramQuickStyle" Target="../diagrams/quickStyle5.xml"/><Relationship Id="rId20" Type="http://schemas.openxmlformats.org/officeDocument/2006/relationships/image" Target="../media/image216.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215.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218.png"/></Relationships>
</file>

<file path=ppt/slides/_rels/slide11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68.png"/><Relationship Id="rId3" Type="http://schemas.microsoft.com/office/2018/10/relationships/comments" Target="../comments/modernComment_7BBF5B28_AC754833.xml"/><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54.xml"/><Relationship Id="rId1" Type="http://schemas.openxmlformats.org/officeDocument/2006/relationships/slideLayout" Target="../slideLayouts/slideLayout56.xml"/><Relationship Id="rId6" Type="http://schemas.openxmlformats.org/officeDocument/2006/relationships/image" Target="../media/image185.sv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2.sv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128.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225.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6.xml"/><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6.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6.xml"/><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56.xml"/><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6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116.png"/></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6.xml"/><Relationship Id="rId4" Type="http://schemas.openxmlformats.org/officeDocument/2006/relationships/image" Target="../media/image119.png"/></Relationships>
</file>

<file path=ppt/slides/_rels/slide3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2.xml"/><Relationship Id="rId1" Type="http://schemas.openxmlformats.org/officeDocument/2006/relationships/tags" Target="../tags/tag45.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svg"/><Relationship Id="rId2" Type="http://schemas.openxmlformats.org/officeDocument/2006/relationships/notesSlide" Target="../notesSlides/notesSlide17.xml"/><Relationship Id="rId1" Type="http://schemas.openxmlformats.org/officeDocument/2006/relationships/slideLayout" Target="../slideLayouts/slideLayout184.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svg"/><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emf"/><Relationship Id="rId14" Type="http://schemas.openxmlformats.org/officeDocument/2006/relationships/image" Target="../media/image136.png"/></Relationships>
</file>

<file path=ppt/slides/_rels/slide43.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38.png"/><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142.svg"/><Relationship Id="rId2" Type="http://schemas.openxmlformats.org/officeDocument/2006/relationships/notesSlide" Target="../notesSlides/notesSlide19.xml"/><Relationship Id="rId1" Type="http://schemas.openxmlformats.org/officeDocument/2006/relationships/slideLayout" Target="../slideLayouts/slideLayout66.xml"/><Relationship Id="rId6" Type="http://schemas.openxmlformats.org/officeDocument/2006/relationships/image" Target="../media/image141.png"/><Relationship Id="rId5" Type="http://schemas.openxmlformats.org/officeDocument/2006/relationships/image" Target="../media/image140.svg"/><Relationship Id="rId4" Type="http://schemas.openxmlformats.org/officeDocument/2006/relationships/image" Target="../media/image139.png"/></Relationships>
</file>

<file path=ppt/slides/_rels/slide48.xml.rels><?xml version="1.0" encoding="UTF-8" standalone="yes"?>
<Relationships xmlns="http://schemas.openxmlformats.org/package/2006/relationships"><Relationship Id="rId3" Type="http://schemas.openxmlformats.org/officeDocument/2006/relationships/image" Target="../media/image143.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59.xml"/><Relationship Id="rId5" Type="http://schemas.openxmlformats.org/officeDocument/2006/relationships/image" Target="../media/image51.png"/><Relationship Id="rId4" Type="http://schemas.openxmlformats.org/officeDocument/2006/relationships/image" Target="../media/image50.png"/></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2.xml"/><Relationship Id="rId1" Type="http://schemas.openxmlformats.org/officeDocument/2006/relationships/slideLayout" Target="../slideLayouts/slideLayout66.xml"/><Relationship Id="rId4" Type="http://schemas.openxmlformats.org/officeDocument/2006/relationships/image" Target="../media/image163.png"/></Relationships>
</file>

<file path=ppt/slides/_rels/slide54.xml.rels><?xml version="1.0" encoding="UTF-8" standalone="yes"?>
<Relationships xmlns="http://schemas.openxmlformats.org/package/2006/relationships"><Relationship Id="rId8" Type="http://schemas.openxmlformats.org/officeDocument/2006/relationships/image" Target="../media/image169.svg"/><Relationship Id="rId13" Type="http://schemas.openxmlformats.org/officeDocument/2006/relationships/image" Target="../media/image174.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svg"/><Relationship Id="rId2" Type="http://schemas.openxmlformats.org/officeDocument/2006/relationships/notesSlide" Target="../notesSlides/notesSlide23.xml"/><Relationship Id="rId16" Type="http://schemas.openxmlformats.org/officeDocument/2006/relationships/image" Target="../media/image177.svg"/><Relationship Id="rId1" Type="http://schemas.openxmlformats.org/officeDocument/2006/relationships/slideLayout" Target="../slideLayouts/slideLayout66.xml"/><Relationship Id="rId6" Type="http://schemas.openxmlformats.org/officeDocument/2006/relationships/image" Target="../media/image167.svg"/><Relationship Id="rId11" Type="http://schemas.openxmlformats.org/officeDocument/2006/relationships/image" Target="../media/image172.png"/><Relationship Id="rId5" Type="http://schemas.openxmlformats.org/officeDocument/2006/relationships/image" Target="../media/image166.png"/><Relationship Id="rId15" Type="http://schemas.openxmlformats.org/officeDocument/2006/relationships/image" Target="../media/image176.png"/><Relationship Id="rId10" Type="http://schemas.openxmlformats.org/officeDocument/2006/relationships/image" Target="../media/image171.svg"/><Relationship Id="rId4" Type="http://schemas.openxmlformats.org/officeDocument/2006/relationships/image" Target="../media/image165.svg"/><Relationship Id="rId9" Type="http://schemas.openxmlformats.org/officeDocument/2006/relationships/image" Target="../media/image170.png"/><Relationship Id="rId14" Type="http://schemas.openxmlformats.org/officeDocument/2006/relationships/image" Target="../media/image175.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60.xml.rels><?xml version="1.0" encoding="UTF-8" standalone="yes"?>
<Relationships xmlns="http://schemas.openxmlformats.org/package/2006/relationships"><Relationship Id="rId3" Type="http://schemas.microsoft.com/office/2018/10/relationships/comments" Target="../comments/modernComment_7BBF59BF_0.xml"/><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68.xml"/><Relationship Id="rId5" Type="http://schemas.openxmlformats.org/officeDocument/2006/relationships/image" Target="../media/image181.svg"/><Relationship Id="rId4" Type="http://schemas.openxmlformats.org/officeDocument/2006/relationships/image" Target="../media/image18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68.png"/><Relationship Id="rId3" Type="http://schemas.microsoft.com/office/2018/10/relationships/comments" Target="../comments/modernComment_2E9E_B021CD24.xml"/><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37.xml"/><Relationship Id="rId1" Type="http://schemas.openxmlformats.org/officeDocument/2006/relationships/slideLayout" Target="../slideLayouts/slideLayout56.xml"/><Relationship Id="rId6" Type="http://schemas.openxmlformats.org/officeDocument/2006/relationships/image" Target="../media/image185.sv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2.sv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6.xml"/><Relationship Id="rId4" Type="http://schemas.openxmlformats.org/officeDocument/2006/relationships/image" Target="../media/image193.png"/></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43.png"/><Relationship Id="rId1" Type="http://schemas.openxmlformats.org/officeDocument/2006/relationships/slideLayout" Target="../slideLayouts/slideLayout66.xml"/><Relationship Id="rId4" Type="http://schemas.openxmlformats.org/officeDocument/2006/relationships/image" Target="../media/image110.png"/></Relationships>
</file>

<file path=ppt/slides/_rels/slide8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1.xml"/><Relationship Id="rId1" Type="http://schemas.openxmlformats.org/officeDocument/2006/relationships/slideLayout" Target="../slideLayouts/slideLayout66.xml"/><Relationship Id="rId4" Type="http://schemas.openxmlformats.org/officeDocument/2006/relationships/image" Target="../media/image19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6.xml"/><Relationship Id="rId5" Type="http://schemas.openxmlformats.org/officeDocument/2006/relationships/image" Target="../media/image65.png"/><Relationship Id="rId4" Type="http://schemas.openxmlformats.org/officeDocument/2006/relationships/image" Target="../media/image64.png"/></Relationships>
</file>

<file path=ppt/slides/_rels/slide9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42.xml"/><Relationship Id="rId1" Type="http://schemas.openxmlformats.org/officeDocument/2006/relationships/slideLayout" Target="../slideLayouts/slideLayout66.xml"/><Relationship Id="rId5" Type="http://schemas.openxmlformats.org/officeDocument/2006/relationships/image" Target="../media/image198.png"/><Relationship Id="rId4" Type="http://schemas.openxmlformats.org/officeDocument/2006/relationships/image" Target="../media/image197.png"/></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203.png"/></Relationships>
</file>

<file path=ppt/slides/_rels/slide9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1</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6142 6491</a:t>
            </a:r>
            <a:endParaRPr lang="en-US" dirty="0"/>
          </a:p>
        </p:txBody>
      </p:sp>
      <p:pic>
        <p:nvPicPr>
          <p:cNvPr id="2" name="Picture 2">
            <a:extLst>
              <a:ext uri="{FF2B5EF4-FFF2-40B4-BE49-F238E27FC236}">
                <a16:creationId xmlns:a16="http://schemas.microsoft.com/office/drawing/2014/main" id="{13679907-C2B2-4AE3-B275-743C0D805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8767" y="691515"/>
            <a:ext cx="5474970" cy="547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7259568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Synapse Analytics 101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End of Day 1</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741564221"/>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6:35-7:00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Synapse Analytics 101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7:00-7:15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7:15-7:30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9:30-9:45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10:30-11:30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11:30-12:00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End of Day 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Announcements</a:t>
                </a:r>
              </a:p>
            </p:txBody>
          </p:sp>
        </p:grpSp>
      </p:grpSp>
    </p:spTree>
    <p:extLst>
      <p:ext uri="{BB962C8B-B14F-4D97-AF65-F5344CB8AC3E}">
        <p14:creationId xmlns:p14="http://schemas.microsoft.com/office/powerpoint/2010/main" val="9242554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523768"/>
          </a:xfrm>
        </p:spPr>
        <p:txBody>
          <a:bodyPr anchor="t"/>
          <a:lstStyle/>
          <a:p>
            <a:br>
              <a:rPr lang="en-US" sz="4800" dirty="0"/>
            </a:br>
            <a:r>
              <a:rPr lang="en-US" sz="4800" dirty="0"/>
              <a:t>Azure Synapse Analytics 101</a:t>
            </a:r>
            <a:br>
              <a:rPr lang="en-US" sz="4800" dirty="0"/>
            </a:br>
            <a:r>
              <a:rPr lang="en-US" sz="2800" spc="0" dirty="0">
                <a:solidFill>
                  <a:srgbClr val="50E6FF"/>
                </a:solidFill>
              </a:rPr>
              <a:t>Limitless analytics service with </a:t>
            </a:r>
            <a:br>
              <a:rPr lang="en-US" sz="2800" spc="0" dirty="0">
                <a:solidFill>
                  <a:srgbClr val="50E6FF"/>
                </a:solidFill>
              </a:rPr>
            </a:br>
            <a:r>
              <a:rPr lang="en-US" sz="2800" spc="0" dirty="0">
                <a:solidFill>
                  <a:srgbClr val="50E6FF"/>
                </a:solidFill>
              </a:rPr>
              <a:t>unmatched time to insight</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84">
            <a:extLst>
              <a:ext uri="{FF2B5EF4-FFF2-40B4-BE49-F238E27FC236}">
                <a16:creationId xmlns:a16="http://schemas.microsoft.com/office/drawing/2014/main" id="{4966EFC7-5C76-A94B-BD1E-C601A2A160A9}"/>
              </a:ext>
            </a:extLst>
          </p:cNvPr>
          <p:cNvSpPr txBox="1">
            <a:spLocks/>
          </p:cNvSpPr>
          <p:nvPr/>
        </p:nvSpPr>
        <p:spPr>
          <a:xfrm>
            <a:off x="7028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D6351C3-4E67-4B38-9881-AB54E120C916}"/>
              </a:ext>
            </a:extLst>
          </p:cNvPr>
          <p:cNvSpPr txBox="1">
            <a:spLocks/>
          </p:cNvSpPr>
          <p:nvPr/>
        </p:nvSpPr>
        <p:spPr>
          <a:xfrm>
            <a:off x="588262" y="2504412"/>
            <a:ext cx="4163125" cy="9694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lumMod val="75000"/>
                  </a:srgbClr>
                </a:solidFill>
                <a:effectLst/>
                <a:uLnTx/>
                <a:uFillTx/>
                <a:latin typeface="Segoe UI Semibold"/>
                <a:ea typeface="+mn-ea"/>
                <a:cs typeface="Segoe UI" panose="020B0502040204020203" pitchFamily="34" charset="0"/>
              </a:rPr>
              <a:t>Unified workspace</a:t>
            </a: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a:p>
            <a:pPr lvl="0" defTabSz="114300">
              <a:spcAft>
                <a:spcPts val="600"/>
              </a:spcAft>
              <a:defRPr/>
            </a:pPr>
            <a:r>
              <a:rPr lang="en-US" sz="1400" dirty="0">
                <a:solidFill>
                  <a:srgbClr val="FFFFFF"/>
                </a:solidFill>
                <a:latin typeface="Segoe UI"/>
              </a:rPr>
              <a:t>A single place for Data Engineers, Data Scientists, and IT Pros to collaborate on enterprise analytics</a:t>
            </a:r>
          </a:p>
        </p:txBody>
      </p:sp>
      <p:grpSp>
        <p:nvGrpSpPr>
          <p:cNvPr id="2" name="Group 1">
            <a:extLst>
              <a:ext uri="{FF2B5EF4-FFF2-40B4-BE49-F238E27FC236}">
                <a16:creationId xmlns:a16="http://schemas.microsoft.com/office/drawing/2014/main" id="{5BBEFE47-6D21-40AC-85FA-EF4767DECE2A}"/>
              </a:ext>
            </a:extLst>
          </p:cNvPr>
          <p:cNvGrpSpPr/>
          <p:nvPr/>
        </p:nvGrpSpPr>
        <p:grpSpPr>
          <a:xfrm>
            <a:off x="0" y="1540386"/>
            <a:ext cx="4751388" cy="729391"/>
            <a:chOff x="0" y="1540386"/>
            <a:chExt cx="4751388" cy="729391"/>
          </a:xfrm>
        </p:grpSpPr>
        <p:sp>
          <p:nvSpPr>
            <p:cNvPr id="14" name="Title 1">
              <a:extLst>
                <a:ext uri="{FF2B5EF4-FFF2-40B4-BE49-F238E27FC236}">
                  <a16:creationId xmlns:a16="http://schemas.microsoft.com/office/drawing/2014/main" id="{2452A579-A624-4557-89CA-868C7D9DB67D}"/>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Synapse Studio</a:t>
              </a:r>
            </a:p>
          </p:txBody>
        </p:sp>
        <p:cxnSp>
          <p:nvCxnSpPr>
            <p:cNvPr id="16" name="Straight Connector 15">
              <a:extLst>
                <a:ext uri="{FF2B5EF4-FFF2-40B4-BE49-F238E27FC236}">
                  <a16:creationId xmlns:a16="http://schemas.microsoft.com/office/drawing/2014/main" id="{89B69638-8C83-4605-B9DA-8814A833F51A}"/>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grpSp>
        <p:nvGrpSpPr>
          <p:cNvPr id="4" name="Group 3">
            <a:extLst>
              <a:ext uri="{FF2B5EF4-FFF2-40B4-BE49-F238E27FC236}">
                <a16:creationId xmlns:a16="http://schemas.microsoft.com/office/drawing/2014/main" id="{78FC66E1-79E6-4920-8B9B-0BCA7E8956A3}"/>
              </a:ext>
            </a:extLst>
          </p:cNvPr>
          <p:cNvGrpSpPr/>
          <p:nvPr/>
        </p:nvGrpSpPr>
        <p:grpSpPr>
          <a:xfrm>
            <a:off x="5589182" y="701749"/>
            <a:ext cx="8987430" cy="4963914"/>
            <a:chOff x="5589182" y="701749"/>
            <a:chExt cx="8987430" cy="4963914"/>
          </a:xfrm>
        </p:grpSpPr>
        <p:sp>
          <p:nvSpPr>
            <p:cNvPr id="9" name="Rectangle 8">
              <a:extLst>
                <a:ext uri="{FF2B5EF4-FFF2-40B4-BE49-F238E27FC236}">
                  <a16:creationId xmlns:a16="http://schemas.microsoft.com/office/drawing/2014/main" id="{2863AE89-71A3-433B-9763-4687D876A59C}"/>
                </a:ext>
              </a:extLst>
            </p:cNvPr>
            <p:cNvSpPr/>
            <p:nvPr/>
          </p:nvSpPr>
          <p:spPr bwMode="auto">
            <a:xfrm>
              <a:off x="9796182" y="2622176"/>
              <a:ext cx="4780430" cy="27126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C330AFF0-0DF7-41A3-BBC1-624D3F6AC465}"/>
                </a:ext>
              </a:extLst>
            </p:cNvPr>
            <p:cNvPicPr>
              <a:picLocks noChangeAspect="1"/>
            </p:cNvPicPr>
            <p:nvPr/>
          </p:nvPicPr>
          <p:blipFill rotWithShape="1">
            <a:blip r:embed="rId3">
              <a:alphaModFix/>
            </a:blip>
            <a:srcRect r="53045"/>
            <a:stretch/>
          </p:blipFill>
          <p:spPr>
            <a:xfrm>
              <a:off x="7852242" y="1316103"/>
              <a:ext cx="1915488" cy="3929429"/>
            </a:xfrm>
            <a:prstGeom prst="rect">
              <a:avLst/>
            </a:prstGeom>
            <a:ln>
              <a:noFill/>
            </a:ln>
          </p:spPr>
        </p:pic>
        <p:pic>
          <p:nvPicPr>
            <p:cNvPr id="11" name="Picture 10">
              <a:extLst>
                <a:ext uri="{FF2B5EF4-FFF2-40B4-BE49-F238E27FC236}">
                  <a16:creationId xmlns:a16="http://schemas.microsoft.com/office/drawing/2014/main" id="{009596E6-C3B3-4407-86F4-679489322F46}"/>
                </a:ext>
              </a:extLst>
            </p:cNvPr>
            <p:cNvPicPr>
              <a:picLocks noChangeAspect="1"/>
            </p:cNvPicPr>
            <p:nvPr/>
          </p:nvPicPr>
          <p:blipFill rotWithShape="1">
            <a:blip r:embed="rId3">
              <a:alphaModFix/>
            </a:blip>
            <a:srcRect l="47653" t="33238"/>
            <a:stretch/>
          </p:blipFill>
          <p:spPr>
            <a:xfrm>
              <a:off x="9796182" y="2622176"/>
              <a:ext cx="2135468" cy="2623356"/>
            </a:xfrm>
            <a:prstGeom prst="rect">
              <a:avLst/>
            </a:prstGeom>
            <a:ln>
              <a:noFill/>
            </a:ln>
          </p:spPr>
        </p:pic>
        <p:pic>
          <p:nvPicPr>
            <p:cNvPr id="3" name="Picture 2" descr="Graphical user interface, text, application, email&#10;&#10;Description automatically generated">
              <a:extLst>
                <a:ext uri="{FF2B5EF4-FFF2-40B4-BE49-F238E27FC236}">
                  <a16:creationId xmlns:a16="http://schemas.microsoft.com/office/drawing/2014/main" id="{17B37C7C-237D-4975-95B4-595572E65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220" y="1068859"/>
              <a:ext cx="7482840" cy="4289526"/>
            </a:xfrm>
            <a:prstGeom prst="rect">
              <a:avLst/>
            </a:prstGeom>
          </p:spPr>
        </p:pic>
        <p:pic>
          <p:nvPicPr>
            <p:cNvPr id="12" name="Picture 11">
              <a:extLst>
                <a:ext uri="{FF2B5EF4-FFF2-40B4-BE49-F238E27FC236}">
                  <a16:creationId xmlns:a16="http://schemas.microsoft.com/office/drawing/2014/main" id="{FAE7C55D-78E9-49C5-B199-23C4EC4C20EA}"/>
                </a:ext>
              </a:extLst>
            </p:cNvPr>
            <p:cNvPicPr>
              <a:picLocks noChangeAspect="1"/>
            </p:cNvPicPr>
            <p:nvPr/>
          </p:nvPicPr>
          <p:blipFill rotWithShape="1">
            <a:blip r:embed="rId5">
              <a:extLst>
                <a:ext uri="{28A0092B-C50C-407E-A947-70E740481C1C}">
                  <a14:useLocalDpi xmlns:a14="http://schemas.microsoft.com/office/drawing/2010/main" val="0"/>
                </a:ext>
              </a:extLst>
            </a:blip>
            <a:srcRect l="27180" t="5361" r="27180" b="37190"/>
            <a:stretch/>
          </p:blipFill>
          <p:spPr>
            <a:xfrm>
              <a:off x="5589182" y="701749"/>
              <a:ext cx="7021032" cy="4963914"/>
            </a:xfrm>
            <a:prstGeom prst="rect">
              <a:avLst/>
            </a:prstGeom>
          </p:spPr>
        </p:pic>
      </p:grpSp>
    </p:spTree>
    <p:extLst>
      <p:ext uri="{BB962C8B-B14F-4D97-AF65-F5344CB8AC3E}">
        <p14:creationId xmlns:p14="http://schemas.microsoft.com/office/powerpoint/2010/main" val="1499587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2" presetClass="entr" presetSubtype="2" decel="100000" fill="hold" nodeType="withEffect">
                                  <p:stCondLst>
                                    <p:cond delay="25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solidFill>
                  <a:schemeClr val="bg1"/>
                </a:solidFill>
              </a:rPr>
              <a:t>Synapse Studio divided into </a:t>
            </a:r>
            <a:r>
              <a:rPr lang="en-US" sz="1800" b="1" dirty="0">
                <a:solidFill>
                  <a:schemeClr val="bg1"/>
                </a:solidFill>
              </a:rPr>
              <a:t>Activity hubs</a:t>
            </a:r>
            <a:r>
              <a:rPr lang="en-US" sz="1800" dirty="0">
                <a:solidFill>
                  <a:schemeClr val="bg1"/>
                </a:solidFill>
              </a:rPr>
              <a:t>.</a:t>
            </a:r>
          </a:p>
          <a:p>
            <a:pPr>
              <a:lnSpc>
                <a:spcPct val="100000"/>
              </a:lnSpc>
              <a:spcAft>
                <a:spcPts val="1000"/>
              </a:spcAft>
            </a:pPr>
            <a:r>
              <a:rPr lang="en-US" sz="1800" dirty="0">
                <a:solidFill>
                  <a:schemeClr val="bg1"/>
                </a:solidFill>
              </a:rPr>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grpSp>
        <p:nvGrpSpPr>
          <p:cNvPr id="29" name="Group 28">
            <a:extLst>
              <a:ext uri="{FF2B5EF4-FFF2-40B4-BE49-F238E27FC236}">
                <a16:creationId xmlns:a16="http://schemas.microsoft.com/office/drawing/2014/main" id="{EE727F53-CC39-43BB-953F-1B699E91EBB0}"/>
              </a:ext>
            </a:extLst>
          </p:cNvPr>
          <p:cNvGrpSpPr/>
          <p:nvPr/>
        </p:nvGrpSpPr>
        <p:grpSpPr>
          <a:xfrm>
            <a:off x="0" y="277666"/>
            <a:ext cx="4751388" cy="729391"/>
            <a:chOff x="0" y="1540386"/>
            <a:chExt cx="4751388" cy="729391"/>
          </a:xfrm>
        </p:grpSpPr>
        <p:sp>
          <p:nvSpPr>
            <p:cNvPr id="31" name="Title 1">
              <a:extLst>
                <a:ext uri="{FF2B5EF4-FFF2-40B4-BE49-F238E27FC236}">
                  <a16:creationId xmlns:a16="http://schemas.microsoft.com/office/drawing/2014/main" id="{C595682B-0AC1-4F5C-9E72-31BFF49D9C9F}"/>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Synapse Studio</a:t>
              </a:r>
            </a:p>
          </p:txBody>
        </p:sp>
        <p:cxnSp>
          <p:nvCxnSpPr>
            <p:cNvPr id="32" name="Straight Connector 31">
              <a:extLst>
                <a:ext uri="{FF2B5EF4-FFF2-40B4-BE49-F238E27FC236}">
                  <a16:creationId xmlns:a16="http://schemas.microsoft.com/office/drawing/2014/main" id="{3702FAA9-6978-41F3-9D0B-6714603DDBD5}"/>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2671605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093154"/>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endParaRPr lang="en-US" sz="2000" spc="-10" dirty="0">
              <a:cs typeface="Calibri"/>
            </a:endParaRP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 (1 MB)</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2676887"/>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730117"/>
          </a:xfrm>
        </p:spPr>
        <p:txBody>
          <a:bodyPr/>
          <a:lstStyle/>
          <a:p>
            <a:pPr>
              <a:lnSpc>
                <a:spcPct val="100000"/>
              </a:lnSpc>
              <a:spcAft>
                <a:spcPts val="1000"/>
              </a:spcAft>
            </a:pPr>
            <a:r>
              <a:rPr lang="en-US" sz="1800" dirty="0">
                <a:solidFill>
                  <a:schemeClr val="bg1"/>
                </a:solidFill>
              </a:rPr>
              <a:t>Ease of access to get updates, to switch workspace, to get notifications and to provide feedback</a:t>
            </a:r>
          </a:p>
          <a:p>
            <a:endParaRPr lang="en-US" sz="1800" b="1" dirty="0"/>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EE727F53-CC39-43BB-953F-1B699E91EBB0}"/>
              </a:ext>
            </a:extLst>
          </p:cNvPr>
          <p:cNvGrpSpPr/>
          <p:nvPr/>
        </p:nvGrpSpPr>
        <p:grpSpPr>
          <a:xfrm>
            <a:off x="0" y="277666"/>
            <a:ext cx="4751388" cy="729391"/>
            <a:chOff x="0" y="1540386"/>
            <a:chExt cx="4751388" cy="729391"/>
          </a:xfrm>
        </p:grpSpPr>
        <p:sp>
          <p:nvSpPr>
            <p:cNvPr id="31" name="Title 1">
              <a:extLst>
                <a:ext uri="{FF2B5EF4-FFF2-40B4-BE49-F238E27FC236}">
                  <a16:creationId xmlns:a16="http://schemas.microsoft.com/office/drawing/2014/main" id="{C595682B-0AC1-4F5C-9E72-31BFF49D9C9F}"/>
                </a:ext>
              </a:extLst>
            </p:cNvPr>
            <p:cNvSpPr txBox="1">
              <a:spLocks/>
            </p:cNvSpPr>
            <p:nvPr/>
          </p:nvSpPr>
          <p:spPr>
            <a:xfrm>
              <a:off x="588263" y="1540386"/>
              <a:ext cx="416312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Home hub</a:t>
              </a:r>
            </a:p>
          </p:txBody>
        </p:sp>
        <p:cxnSp>
          <p:nvCxnSpPr>
            <p:cNvPr id="32" name="Straight Connector 31">
              <a:extLst>
                <a:ext uri="{FF2B5EF4-FFF2-40B4-BE49-F238E27FC236}">
                  <a16:creationId xmlns:a16="http://schemas.microsoft.com/office/drawing/2014/main" id="{3702FAA9-6978-41F3-9D0B-6714603DDBD5}"/>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pic>
        <p:nvPicPr>
          <p:cNvPr id="33" name="Picture 32">
            <a:extLst>
              <a:ext uri="{FF2B5EF4-FFF2-40B4-BE49-F238E27FC236}">
                <a16:creationId xmlns:a16="http://schemas.microsoft.com/office/drawing/2014/main" id="{652B64CA-BCC7-4CA5-86FE-673478F05C69}"/>
              </a:ext>
            </a:extLst>
          </p:cNvPr>
          <p:cNvPicPr>
            <a:picLocks noChangeAspect="1"/>
          </p:cNvPicPr>
          <p:nvPr/>
        </p:nvPicPr>
        <p:blipFill rotWithShape="1">
          <a:blip r:embed="rId3"/>
          <a:srcRect b="10250"/>
          <a:stretch/>
        </p:blipFill>
        <p:spPr>
          <a:xfrm>
            <a:off x="1334987" y="1982691"/>
            <a:ext cx="9671711" cy="4576486"/>
          </a:xfrm>
          <a:prstGeom prst="rect">
            <a:avLst/>
          </a:prstGeom>
          <a:ln>
            <a:solidFill>
              <a:schemeClr val="tx1"/>
            </a:solidFill>
          </a:ln>
        </p:spPr>
      </p:pic>
      <p:sp>
        <p:nvSpPr>
          <p:cNvPr id="34" name="Rectangle 33">
            <a:extLst>
              <a:ext uri="{FF2B5EF4-FFF2-40B4-BE49-F238E27FC236}">
                <a16:creationId xmlns:a16="http://schemas.microsoft.com/office/drawing/2014/main" id="{80B6E07C-FFBC-4CF8-A463-BFB011471F46}"/>
              </a:ext>
            </a:extLst>
          </p:cNvPr>
          <p:cNvSpPr/>
          <p:nvPr/>
        </p:nvSpPr>
        <p:spPr bwMode="auto">
          <a:xfrm>
            <a:off x="5053516" y="2987278"/>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cxnSp>
        <p:nvCxnSpPr>
          <p:cNvPr id="35" name="Straight Arrow Connector 34">
            <a:extLst>
              <a:ext uri="{FF2B5EF4-FFF2-40B4-BE49-F238E27FC236}">
                <a16:creationId xmlns:a16="http://schemas.microsoft.com/office/drawing/2014/main" id="{649931C7-518B-41C8-8960-138102845E78}"/>
              </a:ext>
            </a:extLst>
          </p:cNvPr>
          <p:cNvCxnSpPr>
            <a:cxnSpLocks/>
            <a:stCxn id="41" idx="0"/>
            <a:endCxn id="40" idx="1"/>
          </p:cNvCxnSpPr>
          <p:nvPr/>
        </p:nvCxnSpPr>
        <p:spPr>
          <a:xfrm flipV="1">
            <a:off x="4256534" y="2109705"/>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5768ABF-2C96-4FB1-8B49-7DF84BA8DEA0}"/>
              </a:ext>
            </a:extLst>
          </p:cNvPr>
          <p:cNvSpPr/>
          <p:nvPr/>
        </p:nvSpPr>
        <p:spPr bwMode="auto">
          <a:xfrm>
            <a:off x="8080102" y="2995618"/>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37" name="Rectangle 36">
            <a:extLst>
              <a:ext uri="{FF2B5EF4-FFF2-40B4-BE49-F238E27FC236}">
                <a16:creationId xmlns:a16="http://schemas.microsoft.com/office/drawing/2014/main" id="{88B15E61-236A-430C-8764-330437DA2B46}"/>
              </a:ext>
            </a:extLst>
          </p:cNvPr>
          <p:cNvSpPr/>
          <p:nvPr/>
        </p:nvSpPr>
        <p:spPr bwMode="auto">
          <a:xfrm>
            <a:off x="6611424" y="2994054"/>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38" name="Rectangle 37">
            <a:extLst>
              <a:ext uri="{FF2B5EF4-FFF2-40B4-BE49-F238E27FC236}">
                <a16:creationId xmlns:a16="http://schemas.microsoft.com/office/drawing/2014/main" id="{AF638DF8-12B9-4FAE-997E-E3B3437148A6}"/>
              </a:ext>
            </a:extLst>
          </p:cNvPr>
          <p:cNvSpPr/>
          <p:nvPr/>
        </p:nvSpPr>
        <p:spPr bwMode="auto">
          <a:xfrm>
            <a:off x="8544840" y="1974621"/>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1D447E-261E-43B5-8E91-0C682C04158E}"/>
              </a:ext>
            </a:extLst>
          </p:cNvPr>
          <p:cNvSpPr/>
          <p:nvPr/>
        </p:nvSpPr>
        <p:spPr bwMode="auto">
          <a:xfrm>
            <a:off x="8809006" y="1976067"/>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CE3C0EA7-E289-4686-8E43-2A0BBD0411A7}"/>
              </a:ext>
            </a:extLst>
          </p:cNvPr>
          <p:cNvSpPr/>
          <p:nvPr/>
        </p:nvSpPr>
        <p:spPr bwMode="auto">
          <a:xfrm>
            <a:off x="8237721" y="1966441"/>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1D73750C-43A2-4913-AC14-1EB44D188947}"/>
              </a:ext>
            </a:extLst>
          </p:cNvPr>
          <p:cNvSpPr/>
          <p:nvPr/>
        </p:nvSpPr>
        <p:spPr bwMode="auto">
          <a:xfrm>
            <a:off x="3790329" y="2994054"/>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42" name="Straight Arrow Connector 41">
            <a:extLst>
              <a:ext uri="{FF2B5EF4-FFF2-40B4-BE49-F238E27FC236}">
                <a16:creationId xmlns:a16="http://schemas.microsoft.com/office/drawing/2014/main" id="{14BE11A2-8E10-4B91-8FF8-701F1CF00FAB}"/>
              </a:ext>
            </a:extLst>
          </p:cNvPr>
          <p:cNvCxnSpPr>
            <a:cxnSpLocks/>
            <a:stCxn id="34" idx="0"/>
          </p:cNvCxnSpPr>
          <p:nvPr/>
        </p:nvCxnSpPr>
        <p:spPr>
          <a:xfrm flipV="1">
            <a:off x="5729201" y="2239562"/>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E20988-3740-4ED3-914C-A8F93015C560}"/>
              </a:ext>
            </a:extLst>
          </p:cNvPr>
          <p:cNvCxnSpPr>
            <a:cxnSpLocks/>
            <a:stCxn id="37" idx="0"/>
            <a:endCxn id="39" idx="2"/>
          </p:cNvCxnSpPr>
          <p:nvPr/>
        </p:nvCxnSpPr>
        <p:spPr>
          <a:xfrm flipV="1">
            <a:off x="7287109" y="2252968"/>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2E013D6-2F78-458D-B069-27593BEB200E}"/>
              </a:ext>
            </a:extLst>
          </p:cNvPr>
          <p:cNvSpPr/>
          <p:nvPr/>
        </p:nvSpPr>
        <p:spPr bwMode="auto">
          <a:xfrm>
            <a:off x="9116125" y="1974621"/>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E115049F-90BC-4452-AC60-6B9441E58F9E}"/>
              </a:ext>
            </a:extLst>
          </p:cNvPr>
          <p:cNvCxnSpPr>
            <a:cxnSpLocks/>
            <a:stCxn id="36" idx="0"/>
            <a:endCxn id="44" idx="2"/>
          </p:cNvCxnSpPr>
          <p:nvPr/>
        </p:nvCxnSpPr>
        <p:spPr>
          <a:xfrm flipV="1">
            <a:off x="8651387" y="2252968"/>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60A910C-9BCF-49E9-ADCB-CB4BD0458E87}"/>
              </a:ext>
            </a:extLst>
          </p:cNvPr>
          <p:cNvSpPr/>
          <p:nvPr/>
        </p:nvSpPr>
        <p:spPr bwMode="auto">
          <a:xfrm>
            <a:off x="9448357" y="2994055"/>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47" name="Straight Arrow Connector 46">
            <a:extLst>
              <a:ext uri="{FF2B5EF4-FFF2-40B4-BE49-F238E27FC236}">
                <a16:creationId xmlns:a16="http://schemas.microsoft.com/office/drawing/2014/main" id="{C0E18E8B-23BF-497D-81EF-DCF04E9F3123}"/>
              </a:ext>
            </a:extLst>
          </p:cNvPr>
          <p:cNvCxnSpPr>
            <a:cxnSpLocks/>
            <a:stCxn id="46" idx="0"/>
          </p:cNvCxnSpPr>
          <p:nvPr/>
        </p:nvCxnSpPr>
        <p:spPr>
          <a:xfrm flipH="1" flipV="1">
            <a:off x="9446524" y="2261148"/>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82A9CB7-8F19-4581-AEDF-C1BD6258087D}"/>
              </a:ext>
            </a:extLst>
          </p:cNvPr>
          <p:cNvSpPr/>
          <p:nvPr/>
        </p:nvSpPr>
        <p:spPr bwMode="auto">
          <a:xfrm>
            <a:off x="9361099" y="1978016"/>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3279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4" name="Picture 3">
            <a:extLst>
              <a:ext uri="{FF2B5EF4-FFF2-40B4-BE49-F238E27FC236}">
                <a16:creationId xmlns:a16="http://schemas.microsoft.com/office/drawing/2014/main" id="{5CDBC86A-D357-4927-995B-E642FDF3CA12}"/>
              </a:ext>
            </a:extLst>
          </p:cNvPr>
          <p:cNvPicPr>
            <a:picLocks noChangeAspect="1"/>
          </p:cNvPicPr>
          <p:nvPr/>
        </p:nvPicPr>
        <p:blipFill>
          <a:blip r:embed="rId4"/>
          <a:stretch>
            <a:fillRect/>
          </a:stretch>
        </p:blipFill>
        <p:spPr>
          <a:xfrm>
            <a:off x="5850881" y="5207763"/>
            <a:ext cx="5881218" cy="1387858"/>
          </a:xfrm>
          <a:prstGeom prst="rect">
            <a:avLst/>
          </a:prstGeom>
        </p:spPr>
      </p:pic>
    </p:spTree>
    <p:extLst>
      <p:ext uri="{BB962C8B-B14F-4D97-AF65-F5344CB8AC3E}">
        <p14:creationId xmlns:p14="http://schemas.microsoft.com/office/powerpoint/2010/main" val="186504427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6518</TotalTime>
  <Words>10156</Words>
  <Application>Microsoft Office PowerPoint</Application>
  <PresentationFormat>Widescreen</PresentationFormat>
  <Paragraphs>1665</Paragraphs>
  <Slides>131</Slides>
  <Notes>57</Notes>
  <HiddenSlides>1</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131</vt:i4>
      </vt:variant>
    </vt:vector>
  </HeadingPairs>
  <TitlesOfParts>
    <vt:vector size="151"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2_WHITE TEMPLATE</vt:lpstr>
      <vt:lpstr>Microsoft 365 PPT Template - 2018</vt:lpstr>
      <vt:lpstr>2_Black Template</vt:lpstr>
      <vt:lpstr> Azure Synapse Analytics Technical Boot Camp  Day 1</vt:lpstr>
      <vt:lpstr>PowerPoint Presentation</vt:lpstr>
      <vt:lpstr>PowerPoint Presentation</vt:lpstr>
      <vt:lpstr> Azure Synapse Analytics 101 Limitless analytics service with  unmatched time to insight</vt:lpstr>
      <vt:lpstr>PowerPoint Presentation</vt:lpstr>
      <vt:lpstr>PowerPoint Presentation</vt:lpstr>
      <vt:lpstr>PowerPoint Presentation</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Data Loading &amp;  Data Lake Organization</vt:lpstr>
      <vt:lpstr>Agenda</vt:lpstr>
      <vt:lpstr>Azure Synapse Analytics</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174</cp:revision>
  <dcterms:created xsi:type="dcterms:W3CDTF">2020-05-01T23:34:12Z</dcterms:created>
  <dcterms:modified xsi:type="dcterms:W3CDTF">2022-01-18T17:57:37Z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